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78" r:id="rId3"/>
    <p:sldId id="260" r:id="rId4"/>
    <p:sldId id="261" r:id="rId5"/>
    <p:sldId id="262" r:id="rId6"/>
    <p:sldId id="263" r:id="rId7"/>
    <p:sldId id="264" r:id="rId8"/>
    <p:sldId id="265" r:id="rId9"/>
    <p:sldId id="266" r:id="rId10"/>
    <p:sldId id="268" r:id="rId11"/>
    <p:sldId id="269" r:id="rId12"/>
    <p:sldId id="270" r:id="rId13"/>
    <p:sldId id="271" r:id="rId14"/>
    <p:sldId id="279"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FF2C-ECE1-45F6-B50C-97F678B8ED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5201DD-029C-4645-B64A-1C27004EB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75E86A-775E-4E26-A397-BBD350047F97}"/>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5" name="Footer Placeholder 4">
            <a:extLst>
              <a:ext uri="{FF2B5EF4-FFF2-40B4-BE49-F238E27FC236}">
                <a16:creationId xmlns:a16="http://schemas.microsoft.com/office/drawing/2014/main" id="{F26A489F-1810-4249-96DC-EE391D35A4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AF85B-1A11-4CA4-BF02-E9D677F6248C}"/>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243277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6FD9-9D63-4C58-A13D-1D7F6DDD1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2AC99F-3512-4246-A527-3A09EBAD506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6F9476-6BEF-4AAD-8E62-79E5F052D3A3}"/>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5" name="Footer Placeholder 4">
            <a:extLst>
              <a:ext uri="{FF2B5EF4-FFF2-40B4-BE49-F238E27FC236}">
                <a16:creationId xmlns:a16="http://schemas.microsoft.com/office/drawing/2014/main" id="{2FD8AFAC-AF1E-4B14-ADBF-50367EBB6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EB715-9F9E-4DA8-8FE1-34695BD59D88}"/>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145299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7E3C44-A43A-4873-B30B-40F22EA7F9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A251B5-AC4E-4F23-8DEC-3326F720EA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1FA73-D846-43DC-BBEE-491C03B265DE}"/>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5" name="Footer Placeholder 4">
            <a:extLst>
              <a:ext uri="{FF2B5EF4-FFF2-40B4-BE49-F238E27FC236}">
                <a16:creationId xmlns:a16="http://schemas.microsoft.com/office/drawing/2014/main" id="{F3AB8644-3F0C-4516-991F-A90346072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D7AAA-9C77-4409-8E22-1F6AD0274DFC}"/>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2404638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7D05B-58F5-4358-AAA3-01477DF74C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B4840-6C41-4A8D-B24A-9BD6C3BC7C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D5C16-6B5D-48FD-9D59-4AA8D9CE64AF}"/>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5" name="Footer Placeholder 4">
            <a:extLst>
              <a:ext uri="{FF2B5EF4-FFF2-40B4-BE49-F238E27FC236}">
                <a16:creationId xmlns:a16="http://schemas.microsoft.com/office/drawing/2014/main" id="{93EC5080-4F5B-4A9F-BB85-A75871670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C2B4E-CE2B-4B17-A09E-3A03303F8CC1}"/>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3439748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71A7-7D80-486B-ADA8-9B7D433EA3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E08D8C-2325-4EB2-97AD-E166F1CF3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EFAAD38-E973-46F4-81C5-B4F8110ADE01}"/>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5" name="Footer Placeholder 4">
            <a:extLst>
              <a:ext uri="{FF2B5EF4-FFF2-40B4-BE49-F238E27FC236}">
                <a16:creationId xmlns:a16="http://schemas.microsoft.com/office/drawing/2014/main" id="{05370626-E8C3-4BE5-A634-6E08CDDF0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9DEDA-B5C0-4F4A-BE7A-04CB42D2DAF0}"/>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619353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7CC4-CE96-43CA-A291-99EB91329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24FEF-99FC-430A-AF37-FDA7F2EB02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1A4D6-6DC7-440A-B874-4689106C04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E60588-893C-4A8A-9750-E559567A79CA}"/>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6" name="Footer Placeholder 5">
            <a:extLst>
              <a:ext uri="{FF2B5EF4-FFF2-40B4-BE49-F238E27FC236}">
                <a16:creationId xmlns:a16="http://schemas.microsoft.com/office/drawing/2014/main" id="{3F4F1BE6-D425-42CD-BE6F-FA7A1A40E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085182-48E6-4A5B-9A9D-E309E7036F35}"/>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3755242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383F-6E38-495E-A1DF-57249BBEE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DC1056-DCD0-4396-8F11-819E635DD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E9B212C-73F5-4212-9589-8B5CB5D1B4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482ACC-8928-4195-A964-0F17CBE2A3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697ABE-61C7-4A6C-A9B3-9CA0EA1E32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6DA157-ECBE-4F16-A098-61D7359B532C}"/>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8" name="Footer Placeholder 7">
            <a:extLst>
              <a:ext uri="{FF2B5EF4-FFF2-40B4-BE49-F238E27FC236}">
                <a16:creationId xmlns:a16="http://schemas.microsoft.com/office/drawing/2014/main" id="{1183DD6D-9BB7-44B1-84E0-B21E181DD8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48DD98-6C93-4BF2-AAF4-9A6FDE4DA13E}"/>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306553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4472-6F1D-496C-BA74-F5374CB66E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E1D79D-0C58-4FB2-9814-478399846143}"/>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4" name="Footer Placeholder 3">
            <a:extLst>
              <a:ext uri="{FF2B5EF4-FFF2-40B4-BE49-F238E27FC236}">
                <a16:creationId xmlns:a16="http://schemas.microsoft.com/office/drawing/2014/main" id="{E9B84CC2-A622-4564-9899-605F1AAC6C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04AACD-3B36-4527-8D03-60777A5DA107}"/>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404923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773B86-792F-439C-8A61-9990CA93513C}"/>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3" name="Footer Placeholder 2">
            <a:extLst>
              <a:ext uri="{FF2B5EF4-FFF2-40B4-BE49-F238E27FC236}">
                <a16:creationId xmlns:a16="http://schemas.microsoft.com/office/drawing/2014/main" id="{E41D5577-565B-4BCD-A1A7-459CACE062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593E42-5646-4253-9D24-C59CCCC7BA8B}"/>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3481980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3962-4A94-4924-9FBA-F7DD257EA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4A3DC2-8E8B-4F16-A5BC-58C7FBAFC2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57C845-A40B-46C0-AE50-B1C5D8D6A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5E4669-6F19-4859-BBC7-82569C3CD044}"/>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6" name="Footer Placeholder 5">
            <a:extLst>
              <a:ext uri="{FF2B5EF4-FFF2-40B4-BE49-F238E27FC236}">
                <a16:creationId xmlns:a16="http://schemas.microsoft.com/office/drawing/2014/main" id="{8A756A49-5967-4021-8C47-856240053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61B145-6DD0-4864-834D-76CC67615CC5}"/>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3081684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D3AA-E2E5-4076-AC70-797C98C3C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FD2925-006E-4B92-8F5F-E3844FB0AA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A22AA6-DD9D-45B2-B9F3-86827A4AE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595ED4-BBC7-4E9F-BFB5-99C2BA2DA96E}"/>
              </a:ext>
            </a:extLst>
          </p:cNvPr>
          <p:cNvSpPr>
            <a:spLocks noGrp="1"/>
          </p:cNvSpPr>
          <p:nvPr>
            <p:ph type="dt" sz="half" idx="10"/>
          </p:nvPr>
        </p:nvSpPr>
        <p:spPr/>
        <p:txBody>
          <a:bodyPr/>
          <a:lstStyle/>
          <a:p>
            <a:fld id="{FDB21C54-D83D-400C-816E-E152F6348F00}" type="datetimeFigureOut">
              <a:rPr lang="en-US" smtClean="0"/>
              <a:t>11/29/2018</a:t>
            </a:fld>
            <a:endParaRPr lang="en-US"/>
          </a:p>
        </p:txBody>
      </p:sp>
      <p:sp>
        <p:nvSpPr>
          <p:cNvPr id="6" name="Footer Placeholder 5">
            <a:extLst>
              <a:ext uri="{FF2B5EF4-FFF2-40B4-BE49-F238E27FC236}">
                <a16:creationId xmlns:a16="http://schemas.microsoft.com/office/drawing/2014/main" id="{0C466AA4-EBCA-4BA5-80B6-842D62F85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3EF54-3CC6-43FB-8C0C-7EF4F79FEB23}"/>
              </a:ext>
            </a:extLst>
          </p:cNvPr>
          <p:cNvSpPr>
            <a:spLocks noGrp="1"/>
          </p:cNvSpPr>
          <p:nvPr>
            <p:ph type="sldNum" sz="quarter" idx="12"/>
          </p:nvPr>
        </p:nvSpPr>
        <p:spPr/>
        <p:txBody>
          <a:bodyPr/>
          <a:lstStyle/>
          <a:p>
            <a:fld id="{75FA4B45-07FB-42ED-850D-460CE9985956}" type="slidenum">
              <a:rPr lang="en-US" smtClean="0"/>
              <a:t>‹#›</a:t>
            </a:fld>
            <a:endParaRPr lang="en-US"/>
          </a:p>
        </p:txBody>
      </p:sp>
    </p:spTree>
    <p:extLst>
      <p:ext uri="{BB962C8B-B14F-4D97-AF65-F5344CB8AC3E}">
        <p14:creationId xmlns:p14="http://schemas.microsoft.com/office/powerpoint/2010/main" val="1237501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F339D2-97ED-4883-9192-952AFD3EC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3F3DC1-52F1-465B-8B76-3A5BC09573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FFC8E-B950-4B39-9508-86D75D9A70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21C54-D83D-400C-816E-E152F6348F00}" type="datetimeFigureOut">
              <a:rPr lang="en-US" smtClean="0"/>
              <a:t>11/29/2018</a:t>
            </a:fld>
            <a:endParaRPr lang="en-US"/>
          </a:p>
        </p:txBody>
      </p:sp>
      <p:sp>
        <p:nvSpPr>
          <p:cNvPr id="5" name="Footer Placeholder 4">
            <a:extLst>
              <a:ext uri="{FF2B5EF4-FFF2-40B4-BE49-F238E27FC236}">
                <a16:creationId xmlns:a16="http://schemas.microsoft.com/office/drawing/2014/main" id="{5B997F0A-B5CE-43EE-ACDB-BD1AF619F3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504F06-D8AC-4ED1-B06C-1C53894B9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A4B45-07FB-42ED-850D-460CE9985956}" type="slidenum">
              <a:rPr lang="en-US" smtClean="0"/>
              <a:t>‹#›</a:t>
            </a:fld>
            <a:endParaRPr lang="en-US"/>
          </a:p>
        </p:txBody>
      </p:sp>
    </p:spTree>
    <p:extLst>
      <p:ext uri="{BB962C8B-B14F-4D97-AF65-F5344CB8AC3E}">
        <p14:creationId xmlns:p14="http://schemas.microsoft.com/office/powerpoint/2010/main" val="114217948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instructables.com/id/RFID-cat-door/" TargetMode="External"/><Relationship Id="rId2" Type="http://schemas.openxmlformats.org/officeDocument/2006/relationships/hyperlink" Target="http://www.instructables.com/id/Controlling-solenoids-with-arduino/"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9FC1-7651-41CB-B434-D53462B26FA9}"/>
              </a:ext>
            </a:extLst>
          </p:cNvPr>
          <p:cNvSpPr>
            <a:spLocks noGrp="1"/>
          </p:cNvSpPr>
          <p:nvPr>
            <p:ph type="ctrTitle"/>
          </p:nvPr>
        </p:nvSpPr>
        <p:spPr>
          <a:xfrm>
            <a:off x="1273945" y="6735"/>
            <a:ext cx="9644109" cy="1655762"/>
          </a:xfrm>
        </p:spPr>
        <p:txBody>
          <a:bodyPr>
            <a:noAutofit/>
          </a:bodyPr>
          <a:lstStyle/>
          <a:p>
            <a:r>
              <a:rPr lang="en-US" sz="4400" b="1" dirty="0"/>
              <a:t>Radio-Frequency Identification Operating Pet Doors  </a:t>
            </a:r>
            <a:endParaRPr lang="en-US" sz="4400" dirty="0"/>
          </a:p>
        </p:txBody>
      </p:sp>
      <p:sp>
        <p:nvSpPr>
          <p:cNvPr id="3" name="Subtitle 2">
            <a:extLst>
              <a:ext uri="{FF2B5EF4-FFF2-40B4-BE49-F238E27FC236}">
                <a16:creationId xmlns:a16="http://schemas.microsoft.com/office/drawing/2014/main" id="{2E25AA40-AD06-4257-8D12-DA87A0488BB2}"/>
              </a:ext>
            </a:extLst>
          </p:cNvPr>
          <p:cNvSpPr>
            <a:spLocks noGrp="1"/>
          </p:cNvSpPr>
          <p:nvPr>
            <p:ph type="subTitle" idx="1"/>
          </p:nvPr>
        </p:nvSpPr>
        <p:spPr>
          <a:xfrm>
            <a:off x="1524000" y="1944209"/>
            <a:ext cx="9144000" cy="4376691"/>
          </a:xfrm>
        </p:spPr>
        <p:txBody>
          <a:bodyPr/>
          <a:lstStyle/>
          <a:p>
            <a:pPr>
              <a:lnSpc>
                <a:spcPct val="100000"/>
              </a:lnSpc>
            </a:pPr>
            <a:r>
              <a:rPr lang="en-US" dirty="0" err="1"/>
              <a:t>Raddath</a:t>
            </a:r>
            <a:r>
              <a:rPr lang="en-US" dirty="0"/>
              <a:t> </a:t>
            </a:r>
            <a:r>
              <a:rPr lang="en-US" dirty="0" err="1"/>
              <a:t>Juhuri</a:t>
            </a:r>
            <a:r>
              <a:rPr lang="en-US" dirty="0"/>
              <a:t> (EE)</a:t>
            </a:r>
          </a:p>
          <a:p>
            <a:pPr>
              <a:lnSpc>
                <a:spcPct val="100000"/>
              </a:lnSpc>
            </a:pPr>
            <a:r>
              <a:rPr lang="en-US" dirty="0"/>
              <a:t>Nada Sharaf (EE)</a:t>
            </a:r>
          </a:p>
          <a:p>
            <a:pPr>
              <a:lnSpc>
                <a:spcPct val="100000"/>
              </a:lnSpc>
            </a:pPr>
            <a:r>
              <a:rPr lang="en-US" dirty="0"/>
              <a:t>David Ifesanya (EE)</a:t>
            </a:r>
          </a:p>
          <a:p>
            <a:pPr>
              <a:lnSpc>
                <a:spcPct val="100000"/>
              </a:lnSpc>
            </a:pPr>
            <a:endParaRPr lang="en-US" dirty="0"/>
          </a:p>
          <a:p>
            <a:pPr>
              <a:lnSpc>
                <a:spcPct val="100000"/>
              </a:lnSpc>
            </a:pPr>
            <a:r>
              <a:rPr lang="en-US" dirty="0"/>
              <a:t>Advisors: Professor Leonid </a:t>
            </a:r>
            <a:r>
              <a:rPr lang="en-US" dirty="0" err="1"/>
              <a:t>Tsybeskov</a:t>
            </a:r>
            <a:endParaRPr lang="en-US" dirty="0"/>
          </a:p>
          <a:p>
            <a:pPr>
              <a:lnSpc>
                <a:spcPct val="100000"/>
              </a:lnSpc>
            </a:pPr>
            <a:r>
              <a:rPr lang="en-US" dirty="0"/>
              <a:t>                : Professor Marek </a:t>
            </a:r>
            <a:r>
              <a:rPr lang="en-US" dirty="0" err="1"/>
              <a:t>Sosnowski</a:t>
            </a:r>
            <a:endParaRPr lang="en-US" dirty="0"/>
          </a:p>
          <a:p>
            <a:pPr>
              <a:lnSpc>
                <a:spcPct val="100000"/>
              </a:lnSpc>
            </a:pPr>
            <a:endParaRPr lang="en-US" dirty="0"/>
          </a:p>
          <a:p>
            <a:pPr>
              <a:lnSpc>
                <a:spcPct val="100000"/>
              </a:lnSpc>
            </a:pPr>
            <a:r>
              <a:rPr lang="en-US" dirty="0">
                <a:solidFill>
                  <a:prstClr val="black"/>
                </a:solidFill>
              </a:rPr>
              <a:t>ECE Senior Design Project Workshop December 11, 2018 </a:t>
            </a:r>
          </a:p>
          <a:p>
            <a:pPr>
              <a:lnSpc>
                <a:spcPct val="100000"/>
              </a:lnSpc>
            </a:pPr>
            <a:endParaRPr lang="en-US" sz="1800" dirty="0"/>
          </a:p>
          <a:p>
            <a:pPr>
              <a:lnSpc>
                <a:spcPct val="150000"/>
              </a:lnSpc>
            </a:pPr>
            <a:endParaRPr lang="en-US" dirty="0"/>
          </a:p>
        </p:txBody>
      </p:sp>
    </p:spTree>
    <p:extLst>
      <p:ext uri="{BB962C8B-B14F-4D97-AF65-F5344CB8AC3E}">
        <p14:creationId xmlns:p14="http://schemas.microsoft.com/office/powerpoint/2010/main" val="1144034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1016-C365-47BC-8A14-9A329358D7D2}"/>
              </a:ext>
            </a:extLst>
          </p:cNvPr>
          <p:cNvSpPr>
            <a:spLocks noGrp="1"/>
          </p:cNvSpPr>
          <p:nvPr>
            <p:ph type="title"/>
          </p:nvPr>
        </p:nvSpPr>
        <p:spPr/>
        <p:txBody>
          <a:bodyPr/>
          <a:lstStyle/>
          <a:p>
            <a:pPr algn="ctr"/>
            <a:r>
              <a:rPr lang="en-US" dirty="0"/>
              <a:t>Learning Experience and Obstacles </a:t>
            </a:r>
          </a:p>
        </p:txBody>
      </p:sp>
      <p:sp>
        <p:nvSpPr>
          <p:cNvPr id="3" name="Content Placeholder 2">
            <a:extLst>
              <a:ext uri="{FF2B5EF4-FFF2-40B4-BE49-F238E27FC236}">
                <a16:creationId xmlns:a16="http://schemas.microsoft.com/office/drawing/2014/main" id="{CFB7A250-421B-46EF-91EA-AC2F37881CFB}"/>
              </a:ext>
            </a:extLst>
          </p:cNvPr>
          <p:cNvSpPr>
            <a:spLocks noGrp="1"/>
          </p:cNvSpPr>
          <p:nvPr>
            <p:ph sz="half" idx="1"/>
          </p:nvPr>
        </p:nvSpPr>
        <p:spPr/>
        <p:txBody>
          <a:bodyPr>
            <a:normAutofit fontScale="92500" lnSpcReduction="20000"/>
          </a:bodyPr>
          <a:lstStyle/>
          <a:p>
            <a:r>
              <a:rPr lang="en-US" b="1" dirty="0"/>
              <a:t>Learning Experience</a:t>
            </a:r>
          </a:p>
          <a:p>
            <a:pPr marL="0" indent="0">
              <a:buNone/>
            </a:pPr>
            <a:endParaRPr lang="en-US" b="1" dirty="0"/>
          </a:p>
          <a:p>
            <a:pPr lvl="1">
              <a:buFont typeface="Wingdings" panose="05000000000000000000" pitchFamily="2" charset="2"/>
              <a:buChar char="Ø"/>
            </a:pPr>
            <a:r>
              <a:rPr lang="en-US" dirty="0"/>
              <a:t>Working on this project gave us a lot of insight on how Arduino works and establishing a connection with other components. </a:t>
            </a:r>
          </a:p>
          <a:p>
            <a:pPr marL="457200" lvl="1" indent="0">
              <a:buNone/>
            </a:pPr>
            <a:endParaRPr lang="en-US" dirty="0"/>
          </a:p>
          <a:p>
            <a:pPr lvl="1">
              <a:buFont typeface="Wingdings" panose="05000000000000000000" pitchFamily="2" charset="2"/>
              <a:buChar char="Ø"/>
            </a:pPr>
            <a:r>
              <a:rPr lang="en-US" dirty="0"/>
              <a:t>Our main problem before the start of this project was the fact that none of us knew much or anything about coding but now we are able to write codes for different scenarios. </a:t>
            </a:r>
          </a:p>
          <a:p>
            <a:pPr marL="457200" lvl="1" indent="0">
              <a:buNone/>
            </a:pPr>
            <a:endParaRPr lang="en-US" dirty="0"/>
          </a:p>
          <a:p>
            <a:pPr marL="0" indent="0">
              <a:buNone/>
            </a:pPr>
            <a:r>
              <a:rPr lang="en-US" b="1" dirty="0"/>
              <a:t>	</a:t>
            </a:r>
          </a:p>
        </p:txBody>
      </p:sp>
      <p:sp>
        <p:nvSpPr>
          <p:cNvPr id="4" name="Content Placeholder 3">
            <a:extLst>
              <a:ext uri="{FF2B5EF4-FFF2-40B4-BE49-F238E27FC236}">
                <a16:creationId xmlns:a16="http://schemas.microsoft.com/office/drawing/2014/main" id="{2C46BD69-99C9-4E44-917D-17105146734C}"/>
              </a:ext>
            </a:extLst>
          </p:cNvPr>
          <p:cNvSpPr>
            <a:spLocks noGrp="1"/>
          </p:cNvSpPr>
          <p:nvPr>
            <p:ph sz="half" idx="2"/>
          </p:nvPr>
        </p:nvSpPr>
        <p:spPr/>
        <p:txBody>
          <a:bodyPr>
            <a:normAutofit fontScale="92500" lnSpcReduction="20000"/>
          </a:bodyPr>
          <a:lstStyle/>
          <a:p>
            <a:r>
              <a:rPr lang="en-US" b="1" dirty="0"/>
              <a:t>Obstacles</a:t>
            </a:r>
          </a:p>
          <a:p>
            <a:endParaRPr lang="en-US" dirty="0"/>
          </a:p>
          <a:p>
            <a:pPr lvl="1">
              <a:buFont typeface="Wingdings" panose="05000000000000000000" pitchFamily="2" charset="2"/>
              <a:buChar char="Ø"/>
            </a:pPr>
            <a:r>
              <a:rPr lang="en-US" dirty="0"/>
              <a:t>We had problems figuring out the best way to extend the range on the RFID signal. </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It was also difficult hiding all the wires but it would have been much easier if we had a thicker board. That way we would have been able to hide the wires inside the wood and pass the across to wherever we need the components placed. </a:t>
            </a:r>
          </a:p>
        </p:txBody>
      </p:sp>
    </p:spTree>
    <p:extLst>
      <p:ext uri="{BB962C8B-B14F-4D97-AF65-F5344CB8AC3E}">
        <p14:creationId xmlns:p14="http://schemas.microsoft.com/office/powerpoint/2010/main" val="355984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D1D3-4970-4BB0-B7DD-A909AA0BCEDD}"/>
              </a:ext>
            </a:extLst>
          </p:cNvPr>
          <p:cNvSpPr>
            <a:spLocks noGrp="1"/>
          </p:cNvSpPr>
          <p:nvPr>
            <p:ph type="title"/>
          </p:nvPr>
        </p:nvSpPr>
        <p:spPr/>
        <p:txBody>
          <a:bodyPr/>
          <a:lstStyle/>
          <a:p>
            <a:pPr algn="ctr"/>
            <a:r>
              <a:rPr lang="en-US" dirty="0"/>
              <a:t>Future Potential</a:t>
            </a:r>
          </a:p>
        </p:txBody>
      </p:sp>
      <p:sp>
        <p:nvSpPr>
          <p:cNvPr id="3" name="Content Placeholder 2">
            <a:extLst>
              <a:ext uri="{FF2B5EF4-FFF2-40B4-BE49-F238E27FC236}">
                <a16:creationId xmlns:a16="http://schemas.microsoft.com/office/drawing/2014/main" id="{5DC33293-75C9-4ECE-AFD5-1DBF18F59852}"/>
              </a:ext>
            </a:extLst>
          </p:cNvPr>
          <p:cNvSpPr>
            <a:spLocks noGrp="1"/>
          </p:cNvSpPr>
          <p:nvPr>
            <p:ph idx="1"/>
          </p:nvPr>
        </p:nvSpPr>
        <p:spPr>
          <a:xfrm>
            <a:off x="838200" y="2796465"/>
            <a:ext cx="10515600" cy="3380497"/>
          </a:xfrm>
        </p:spPr>
        <p:txBody>
          <a:bodyPr/>
          <a:lstStyle/>
          <a:p>
            <a:pPr marL="0" indent="0">
              <a:buNone/>
            </a:pPr>
            <a:r>
              <a:rPr lang="en-US" dirty="0"/>
              <a:t>Our product design is more technologically developed than other similar products that are available in the market. Our product would be a great addition to commercial product because all pet lovers and owners would want to buy a product that would keep their pets safe. Pet owners would prefer our product mainly because users can keep track of their pet’s movement which other available products cannot. </a:t>
            </a:r>
          </a:p>
        </p:txBody>
      </p:sp>
    </p:spTree>
    <p:extLst>
      <p:ext uri="{BB962C8B-B14F-4D97-AF65-F5344CB8AC3E}">
        <p14:creationId xmlns:p14="http://schemas.microsoft.com/office/powerpoint/2010/main" val="4022512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2682-3857-40B1-9E07-6D58FBC6FD2D}"/>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BB7BA22A-550C-4C1B-B13B-89F0EA5C5CB8}"/>
              </a:ext>
            </a:extLst>
          </p:cNvPr>
          <p:cNvSpPr>
            <a:spLocks noGrp="1"/>
          </p:cNvSpPr>
          <p:nvPr>
            <p:ph idx="1"/>
          </p:nvPr>
        </p:nvSpPr>
        <p:spPr/>
        <p:txBody>
          <a:bodyPr>
            <a:normAutofit/>
          </a:bodyPr>
          <a:lstStyle/>
          <a:p>
            <a:pPr lvl="0"/>
            <a:r>
              <a:rPr lang="en-US" dirty="0" err="1"/>
              <a:t>Instructables</a:t>
            </a:r>
            <a:r>
              <a:rPr lang="en-US" dirty="0"/>
              <a:t>. “Controlling Solenoids With Arduino.” </a:t>
            </a:r>
            <a:r>
              <a:rPr lang="en-US" i="1" dirty="0"/>
              <a:t>Instructables.com</a:t>
            </a:r>
            <a:r>
              <a:rPr lang="en-US" dirty="0"/>
              <a:t>, </a:t>
            </a:r>
            <a:r>
              <a:rPr lang="en-US" dirty="0" err="1"/>
              <a:t>Instructables</a:t>
            </a:r>
            <a:r>
              <a:rPr lang="en-US" dirty="0"/>
              <a:t>, 5 Nov. 2017, </a:t>
            </a:r>
            <a:r>
              <a:rPr lang="en-US" u="sng" dirty="0">
                <a:hlinkClick r:id="rId2"/>
              </a:rPr>
              <a:t>www.instructables.com/id/Controlling-solenoids-with-arduino/</a:t>
            </a:r>
            <a:r>
              <a:rPr lang="en-US" dirty="0"/>
              <a:t>.</a:t>
            </a:r>
          </a:p>
          <a:p>
            <a:pPr marL="0" indent="0">
              <a:buNone/>
            </a:pPr>
            <a:endParaRPr lang="en-US" dirty="0"/>
          </a:p>
          <a:p>
            <a:pPr lvl="0"/>
            <a:r>
              <a:rPr lang="en-US" dirty="0" err="1"/>
              <a:t>Instructables</a:t>
            </a:r>
            <a:r>
              <a:rPr lang="en-US" dirty="0"/>
              <a:t>. “RFID Cat Door.” </a:t>
            </a:r>
            <a:r>
              <a:rPr lang="en-US" i="1" dirty="0"/>
              <a:t>Instructables.com</a:t>
            </a:r>
            <a:r>
              <a:rPr lang="en-US" dirty="0"/>
              <a:t>, </a:t>
            </a:r>
            <a:r>
              <a:rPr lang="en-US" dirty="0" err="1"/>
              <a:t>Instructables</a:t>
            </a:r>
            <a:r>
              <a:rPr lang="en-US" dirty="0"/>
              <a:t>, 3 Nov. 2017, </a:t>
            </a:r>
            <a:r>
              <a:rPr lang="en-US" u="sng" dirty="0">
                <a:hlinkClick r:id="rId3"/>
              </a:rPr>
              <a:t>www.instructables.com/id/RFID-cat-door/</a:t>
            </a:r>
            <a:r>
              <a:rPr lang="en-US" dirty="0"/>
              <a:t>.</a:t>
            </a:r>
          </a:p>
          <a:p>
            <a:pPr marL="0" indent="0">
              <a:buNone/>
            </a:pPr>
            <a:endParaRPr lang="en-US" dirty="0"/>
          </a:p>
          <a:p>
            <a:pPr lvl="0"/>
            <a:r>
              <a:rPr lang="en-US" dirty="0"/>
              <a:t>“</a:t>
            </a:r>
            <a:r>
              <a:rPr lang="en-US" dirty="0" err="1"/>
              <a:t>Mifare</a:t>
            </a:r>
            <a:r>
              <a:rPr lang="en-US" dirty="0"/>
              <a:t> MFRC522 RFID Reader/Writer.” </a:t>
            </a:r>
            <a:r>
              <a:rPr lang="en-US" i="1" dirty="0"/>
              <a:t>Arduino Playground - </a:t>
            </a:r>
            <a:r>
              <a:rPr lang="en-US" i="1" dirty="0" err="1"/>
              <a:t>WhatAdapter</a:t>
            </a:r>
            <a:r>
              <a:rPr lang="en-US" dirty="0"/>
              <a:t>, playground.arduino.cc/Learning/MFRC522.</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0329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1E21-0B23-44F4-8FA2-BFAD8074D0BD}"/>
              </a:ext>
            </a:extLst>
          </p:cNvPr>
          <p:cNvSpPr>
            <a:spLocks noGrp="1"/>
          </p:cNvSpPr>
          <p:nvPr>
            <p:ph type="title"/>
          </p:nvPr>
        </p:nvSpPr>
        <p:spPr/>
        <p:txBody>
          <a:bodyPr/>
          <a:lstStyle/>
          <a:p>
            <a:pPr algn="ctr"/>
            <a:r>
              <a:rPr lang="en-US" dirty="0" err="1"/>
              <a:t>Acknowedegments</a:t>
            </a:r>
            <a:endParaRPr lang="en-US" dirty="0"/>
          </a:p>
        </p:txBody>
      </p:sp>
      <p:sp>
        <p:nvSpPr>
          <p:cNvPr id="3" name="Content Placeholder 2">
            <a:extLst>
              <a:ext uri="{FF2B5EF4-FFF2-40B4-BE49-F238E27FC236}">
                <a16:creationId xmlns:a16="http://schemas.microsoft.com/office/drawing/2014/main" id="{EBEAD29A-E993-4E9E-9C25-319B0F04375B}"/>
              </a:ext>
            </a:extLst>
          </p:cNvPr>
          <p:cNvSpPr>
            <a:spLocks noGrp="1"/>
          </p:cNvSpPr>
          <p:nvPr>
            <p:ph idx="1"/>
          </p:nvPr>
        </p:nvSpPr>
        <p:spPr/>
        <p:txBody>
          <a:bodyPr>
            <a:normAutofit lnSpcReduction="10000"/>
          </a:bodyPr>
          <a:lstStyle/>
          <a:p>
            <a:pPr marL="0" indent="0" algn="just">
              <a:buNone/>
            </a:pPr>
            <a:r>
              <a:rPr lang="en-US" dirty="0"/>
              <a:t>We would like to express our sincere gratitude to our supervisors; Professor Leonid </a:t>
            </a:r>
            <a:r>
              <a:rPr lang="en-US" dirty="0" err="1"/>
              <a:t>Tsybeskov</a:t>
            </a:r>
            <a:r>
              <a:rPr lang="en-US" dirty="0"/>
              <a:t>, for helping to perfect the idea during the ECE 414 class, and Professor Marek </a:t>
            </a:r>
            <a:r>
              <a:rPr lang="en-US" dirty="0" err="1"/>
              <a:t>Sosnowski</a:t>
            </a:r>
            <a:r>
              <a:rPr lang="en-US" dirty="0"/>
              <a:t>, for the constant encouragement to find even better ways to improve on our project during the ECE 416 class. </a:t>
            </a:r>
          </a:p>
          <a:p>
            <a:pPr marL="0" indent="0" algn="just">
              <a:buNone/>
            </a:pPr>
            <a:r>
              <a:rPr lang="en-US" dirty="0"/>
              <a:t>We would also like to thank our friends; Smit Shah and Christopher </a:t>
            </a:r>
            <a:r>
              <a:rPr lang="en-US" dirty="0" err="1"/>
              <a:t>Migdalski</a:t>
            </a:r>
            <a:r>
              <a:rPr lang="en-US" dirty="0"/>
              <a:t> for being there for us whenever we needed advice. Special thanks to Wesley Scott for his assistance in the physical design of the project and </a:t>
            </a:r>
            <a:r>
              <a:rPr lang="en-US" dirty="0" err="1"/>
              <a:t>Bryam</a:t>
            </a:r>
            <a:r>
              <a:rPr lang="en-US" dirty="0"/>
              <a:t> </a:t>
            </a:r>
            <a:r>
              <a:rPr lang="en-US" dirty="0" err="1"/>
              <a:t>Loaiza</a:t>
            </a:r>
            <a:r>
              <a:rPr lang="en-US" dirty="0"/>
              <a:t> for helping with the coding. This is also dedicated to our families who supported us during the entire process. Thank you all.</a:t>
            </a:r>
          </a:p>
          <a:p>
            <a:endParaRPr lang="en-US" dirty="0"/>
          </a:p>
        </p:txBody>
      </p:sp>
    </p:spTree>
    <p:extLst>
      <p:ext uri="{BB962C8B-B14F-4D97-AF65-F5344CB8AC3E}">
        <p14:creationId xmlns:p14="http://schemas.microsoft.com/office/powerpoint/2010/main" val="257144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041C-AA18-4598-8500-DC4D06184E66}"/>
              </a:ext>
            </a:extLst>
          </p:cNvPr>
          <p:cNvSpPr>
            <a:spLocks noGrp="1"/>
          </p:cNvSpPr>
          <p:nvPr>
            <p:ph type="title"/>
          </p:nvPr>
        </p:nvSpPr>
        <p:spPr/>
        <p:txBody>
          <a:bodyPr/>
          <a:lstStyle/>
          <a:p>
            <a:pPr algn="ctr"/>
            <a:r>
              <a:rPr lang="en-US" b="1" dirty="0"/>
              <a:t>Demonstration</a:t>
            </a:r>
          </a:p>
        </p:txBody>
      </p:sp>
      <p:pic>
        <p:nvPicPr>
          <p:cNvPr id="4" name="b534943c-b55b-409d-b42b-b73a9ed4a9fe">
            <a:hlinkClick r:id="" action="ppaction://media"/>
            <a:extLst>
              <a:ext uri="{FF2B5EF4-FFF2-40B4-BE49-F238E27FC236}">
                <a16:creationId xmlns:a16="http://schemas.microsoft.com/office/drawing/2014/main" id="{BADE3C55-A320-4F85-A3ED-94C18ED065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64100" y="1790113"/>
            <a:ext cx="2463800" cy="4351338"/>
          </a:xfrm>
        </p:spPr>
      </p:pic>
    </p:spTree>
    <p:extLst>
      <p:ext uri="{BB962C8B-B14F-4D97-AF65-F5344CB8AC3E}">
        <p14:creationId xmlns:p14="http://schemas.microsoft.com/office/powerpoint/2010/main" val="224459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02A7A-B459-4928-A6F3-CD9D397ABF54}"/>
              </a:ext>
            </a:extLst>
          </p:cNvPr>
          <p:cNvSpPr>
            <a:spLocks noGrp="1"/>
          </p:cNvSpPr>
          <p:nvPr>
            <p:ph type="title"/>
          </p:nvPr>
        </p:nvSpPr>
        <p:spPr>
          <a:xfrm>
            <a:off x="838200" y="2766218"/>
            <a:ext cx="10515600" cy="1325563"/>
          </a:xfrm>
        </p:spPr>
        <p:txBody>
          <a:bodyPr>
            <a:normAutofit fontScale="90000"/>
          </a:bodyPr>
          <a:lstStyle/>
          <a:p>
            <a:pPr algn="ctr"/>
            <a:r>
              <a:rPr lang="en-US" sz="9600" b="1" dirty="0"/>
              <a:t>Thank you.</a:t>
            </a:r>
          </a:p>
        </p:txBody>
      </p:sp>
    </p:spTree>
    <p:extLst>
      <p:ext uri="{BB962C8B-B14F-4D97-AF65-F5344CB8AC3E}">
        <p14:creationId xmlns:p14="http://schemas.microsoft.com/office/powerpoint/2010/main" val="250461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27EE-E4C8-4C9E-B63F-B6A864AD43FE}"/>
              </a:ext>
            </a:extLst>
          </p:cNvPr>
          <p:cNvSpPr>
            <a:spLocks noGrp="1"/>
          </p:cNvSpPr>
          <p:nvPr>
            <p:ph type="title"/>
          </p:nvPr>
        </p:nvSpPr>
        <p:spPr>
          <a:xfrm>
            <a:off x="838200" y="365125"/>
            <a:ext cx="10515600" cy="6284250"/>
          </a:xfrm>
        </p:spPr>
        <p:txBody>
          <a:bodyPr>
            <a:normAutofit fontScale="90000"/>
          </a:bodyPr>
          <a:lstStyle/>
          <a:p>
            <a:pPr>
              <a:lnSpc>
                <a:spcPct val="100000"/>
              </a:lnSpc>
            </a:pPr>
            <a:r>
              <a:rPr lang="en-US" sz="3100" b="1" dirty="0"/>
              <a:t>Project Objective:</a:t>
            </a:r>
            <a:br>
              <a:rPr lang="en-US" sz="3200" dirty="0"/>
            </a:br>
            <a:r>
              <a:rPr lang="en-US" sz="1800" dirty="0">
                <a:latin typeface="+mn-lt"/>
              </a:rPr>
              <a:t>	</a:t>
            </a:r>
            <a:r>
              <a:rPr lang="en-US" sz="2000" dirty="0">
                <a:latin typeface="+mn-lt"/>
              </a:rPr>
              <a:t>The major goal of our project is to provide comfort and safety for pets, pet owners and the home alike. This is accomplished by opening the door only for the specific pet whenever it is within a certain range away from the door. It also prevents other animals from entering the house and causing harm to the pets or the owner through diseases that can be the transmitted or damaging the properties within the house.</a:t>
            </a:r>
            <a:br>
              <a:rPr lang="en-US" sz="2000" dirty="0">
                <a:latin typeface="+mn-lt"/>
              </a:rPr>
            </a:br>
            <a:br>
              <a:rPr lang="en-US" sz="3100" dirty="0">
                <a:latin typeface="+mn-lt"/>
              </a:rPr>
            </a:br>
            <a:r>
              <a:rPr lang="en-US" sz="3100" b="1" dirty="0"/>
              <a:t>Project Significance:</a:t>
            </a:r>
            <a:br>
              <a:rPr lang="en-US" dirty="0"/>
            </a:br>
            <a:r>
              <a:rPr lang="en-US" sz="1800" dirty="0">
                <a:latin typeface="+mn-lt"/>
              </a:rPr>
              <a:t>	</a:t>
            </a:r>
            <a:r>
              <a:rPr lang="en-US" sz="2000" dirty="0">
                <a:latin typeface="+mn-lt"/>
              </a:rPr>
              <a:t>This project is important because it helps pets feel less uncomfortable when they are home alone when the owner is at work or not around. Exercise is very useful and important for the growth and development of a pet, but most pets don’t get enough exercise because they are indoors all day.</a:t>
            </a:r>
            <a:br>
              <a:rPr lang="en-US" dirty="0"/>
            </a:br>
            <a:br>
              <a:rPr lang="en-US" sz="3100" dirty="0"/>
            </a:br>
            <a:r>
              <a:rPr lang="en-US" sz="3100" b="1" dirty="0"/>
              <a:t>Project Novelty:</a:t>
            </a:r>
            <a:br>
              <a:rPr lang="en-US" sz="3200" dirty="0"/>
            </a:br>
            <a:r>
              <a:rPr lang="en-US" sz="1800" dirty="0">
                <a:latin typeface="+mn-lt"/>
              </a:rPr>
              <a:t>	</a:t>
            </a:r>
            <a:r>
              <a:rPr lang="en-US" sz="2000" dirty="0">
                <a:latin typeface="+mn-lt"/>
              </a:rPr>
              <a:t>Due to the fact that we are using Radio Frequency communication which isn’t available on the market and also the ability to send notifications to users whenever the door open, our project is more unique to the ones on the market at the moment. </a:t>
            </a:r>
            <a:br>
              <a:rPr lang="en-US" sz="3200" dirty="0"/>
            </a:br>
            <a:endParaRPr lang="en-US" sz="3200" dirty="0"/>
          </a:p>
        </p:txBody>
      </p:sp>
    </p:spTree>
    <p:extLst>
      <p:ext uri="{BB962C8B-B14F-4D97-AF65-F5344CB8AC3E}">
        <p14:creationId xmlns:p14="http://schemas.microsoft.com/office/powerpoint/2010/main" val="106322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415E-E0D3-4BA7-87EA-02812F86D31B}"/>
              </a:ext>
            </a:extLst>
          </p:cNvPr>
          <p:cNvSpPr>
            <a:spLocks noGrp="1"/>
          </p:cNvSpPr>
          <p:nvPr>
            <p:ph type="title"/>
          </p:nvPr>
        </p:nvSpPr>
        <p:spPr/>
        <p:txBody>
          <a:bodyPr/>
          <a:lstStyle/>
          <a:p>
            <a:pPr algn="ctr"/>
            <a:r>
              <a:rPr lang="en-US" dirty="0"/>
              <a:t>Approach </a:t>
            </a:r>
          </a:p>
        </p:txBody>
      </p:sp>
      <p:sp>
        <p:nvSpPr>
          <p:cNvPr id="3" name="Content Placeholder 2">
            <a:extLst>
              <a:ext uri="{FF2B5EF4-FFF2-40B4-BE49-F238E27FC236}">
                <a16:creationId xmlns:a16="http://schemas.microsoft.com/office/drawing/2014/main" id="{2968FC36-A010-40A1-8FEB-19B739BDFE25}"/>
              </a:ext>
            </a:extLst>
          </p:cNvPr>
          <p:cNvSpPr>
            <a:spLocks noGrp="1"/>
          </p:cNvSpPr>
          <p:nvPr>
            <p:ph idx="1"/>
          </p:nvPr>
        </p:nvSpPr>
        <p:spPr>
          <a:xfrm>
            <a:off x="838200" y="2246049"/>
            <a:ext cx="10515600" cy="3930913"/>
          </a:xfrm>
        </p:spPr>
        <p:txBody>
          <a:bodyPr>
            <a:normAutofit lnSpcReduction="10000"/>
          </a:bodyPr>
          <a:lstStyle/>
          <a:p>
            <a:pPr marL="0" indent="0" algn="just">
              <a:buNone/>
            </a:pPr>
            <a:r>
              <a:rPr lang="en-US" dirty="0"/>
              <a:t>Our project primarily consists and revolves around two sensors; a RFID module and three IR proximity sensors. Two solenoids would also be used for our project to act as a lock for the door, one solenoid outside and the other would be in the house. The RFID module would also be attached to the outer part of the door while we have the three sensors are attached to the inner part of the door. The RFID module reads the tag around the pet’s collar then activates the inner solenoid allowing the animal entry into the house. For exiting the house, whenever the pet walks to the door, one or more </a:t>
            </a:r>
            <a:r>
              <a:rPr lang="en-US"/>
              <a:t>IR sensor </a:t>
            </a:r>
            <a:r>
              <a:rPr lang="en-US" dirty="0"/>
              <a:t>picks up the pet’s movement and activates the outer solenoid allowing the animal to push the flap and exit the house.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2640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D1DF-F98A-4B69-B628-0AB7ABDE465B}"/>
              </a:ext>
            </a:extLst>
          </p:cNvPr>
          <p:cNvSpPr>
            <a:spLocks noGrp="1"/>
          </p:cNvSpPr>
          <p:nvPr>
            <p:ph type="title"/>
          </p:nvPr>
        </p:nvSpPr>
        <p:spPr>
          <a:xfrm>
            <a:off x="648929" y="629266"/>
            <a:ext cx="6586491" cy="1676603"/>
          </a:xfrm>
        </p:spPr>
        <p:txBody>
          <a:bodyPr vert="horz" lIns="91440" tIns="45720" rIns="91440" bIns="45720" rtlCol="0" anchor="ctr">
            <a:normAutofit/>
          </a:bodyPr>
          <a:lstStyle/>
          <a:p>
            <a:r>
              <a:rPr lang="en-US" sz="3700" dirty="0"/>
              <a:t>Picture of the inner part of the door with components attached</a:t>
            </a:r>
          </a:p>
        </p:txBody>
      </p:sp>
      <p:sp>
        <p:nvSpPr>
          <p:cNvPr id="4" name="Text Placeholder 3">
            <a:extLst>
              <a:ext uri="{FF2B5EF4-FFF2-40B4-BE49-F238E27FC236}">
                <a16:creationId xmlns:a16="http://schemas.microsoft.com/office/drawing/2014/main" id="{E397D7A0-34F3-4C3F-9B7D-0E816C312AAB}"/>
              </a:ext>
            </a:extLst>
          </p:cNvPr>
          <p:cNvSpPr>
            <a:spLocks noGrp="1"/>
          </p:cNvSpPr>
          <p:nvPr>
            <p:ph type="body" sz="half" idx="2"/>
          </p:nvPr>
        </p:nvSpPr>
        <p:spPr>
          <a:xfrm>
            <a:off x="648930"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2400" dirty="0"/>
              <a:t>Solenoid</a:t>
            </a:r>
          </a:p>
          <a:p>
            <a:pPr indent="-228600">
              <a:buFont typeface="Arial" panose="020B0604020202020204" pitchFamily="34" charset="0"/>
              <a:buChar char="•"/>
            </a:pPr>
            <a:r>
              <a:rPr lang="en-US" sz="2400" dirty="0"/>
              <a:t>3 proximity sensors</a:t>
            </a:r>
          </a:p>
          <a:p>
            <a:pPr indent="-228600">
              <a:buFont typeface="Arial" panose="020B0604020202020204" pitchFamily="34" charset="0"/>
              <a:buChar char="•"/>
            </a:pPr>
            <a:r>
              <a:rPr lang="en-US" sz="2400" dirty="0"/>
              <a:t>Arduino</a:t>
            </a:r>
          </a:p>
          <a:p>
            <a:pPr indent="-228600">
              <a:buFont typeface="Arial" panose="020B0604020202020204" pitchFamily="34" charset="0"/>
              <a:buChar char="•"/>
            </a:pPr>
            <a:r>
              <a:rPr lang="en-US" sz="2400" dirty="0" err="1"/>
              <a:t>Wifi</a:t>
            </a:r>
            <a:r>
              <a:rPr lang="en-US" sz="2400" dirty="0"/>
              <a:t> module – ESP 8266</a:t>
            </a:r>
          </a:p>
          <a:p>
            <a:pPr indent="-228600">
              <a:buFont typeface="Arial" panose="020B0604020202020204" pitchFamily="34" charset="0"/>
              <a:buChar char="•"/>
            </a:pPr>
            <a:r>
              <a:rPr lang="en-US" sz="2400" dirty="0"/>
              <a:t>Door Sensor</a:t>
            </a:r>
          </a:p>
        </p:txBody>
      </p:sp>
      <p:pic>
        <p:nvPicPr>
          <p:cNvPr id="6" name="Picture Placeholder 5">
            <a:extLst>
              <a:ext uri="{FF2B5EF4-FFF2-40B4-BE49-F238E27FC236}">
                <a16:creationId xmlns:a16="http://schemas.microsoft.com/office/drawing/2014/main" id="{DDFB2789-AADA-4C92-9EFA-A61ADD98140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9875"/>
          <a:stretch/>
        </p:blipFill>
        <p:spPr>
          <a:xfrm rot="5400000">
            <a:off x="6445203" y="1111204"/>
            <a:ext cx="6858000" cy="4635591"/>
          </a:xfrm>
          <a:prstGeom prst="rect">
            <a:avLst/>
          </a:prstGeom>
          <a:effectLst/>
        </p:spPr>
      </p:pic>
    </p:spTree>
    <p:extLst>
      <p:ext uri="{BB962C8B-B14F-4D97-AF65-F5344CB8AC3E}">
        <p14:creationId xmlns:p14="http://schemas.microsoft.com/office/powerpoint/2010/main" val="207448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C887D-0F50-426E-B318-A60CC6EEBD8E}"/>
              </a:ext>
            </a:extLst>
          </p:cNvPr>
          <p:cNvSpPr>
            <a:spLocks noGrp="1"/>
          </p:cNvSpPr>
          <p:nvPr>
            <p:ph type="title"/>
          </p:nvPr>
        </p:nvSpPr>
        <p:spPr>
          <a:xfrm>
            <a:off x="648929" y="629266"/>
            <a:ext cx="5127031" cy="1676603"/>
          </a:xfrm>
        </p:spPr>
        <p:txBody>
          <a:bodyPr vert="horz" lIns="91440" tIns="45720" rIns="91440" bIns="45720" rtlCol="0" anchor="ctr">
            <a:normAutofit/>
          </a:bodyPr>
          <a:lstStyle/>
          <a:p>
            <a:r>
              <a:rPr lang="en-US" sz="3700" dirty="0"/>
              <a:t>Picture of the outer part of the door with components attached</a:t>
            </a:r>
          </a:p>
        </p:txBody>
      </p:sp>
      <p:sp>
        <p:nvSpPr>
          <p:cNvPr id="4" name="Text Placeholder 3">
            <a:extLst>
              <a:ext uri="{FF2B5EF4-FFF2-40B4-BE49-F238E27FC236}">
                <a16:creationId xmlns:a16="http://schemas.microsoft.com/office/drawing/2014/main" id="{C005C009-076B-4765-8FE5-AD6A079B09EB}"/>
              </a:ext>
            </a:extLst>
          </p:cNvPr>
          <p:cNvSpPr>
            <a:spLocks noGrp="1"/>
          </p:cNvSpPr>
          <p:nvPr>
            <p:ph type="body" sz="half" idx="2"/>
          </p:nvPr>
        </p:nvSpPr>
        <p:spPr>
          <a:xfrm>
            <a:off x="648930" y="2438400"/>
            <a:ext cx="5127029" cy="3785419"/>
          </a:xfrm>
        </p:spPr>
        <p:txBody>
          <a:bodyPr vert="horz" lIns="91440" tIns="45720" rIns="91440" bIns="45720" rtlCol="0">
            <a:normAutofit/>
          </a:bodyPr>
          <a:lstStyle/>
          <a:p>
            <a:pPr indent="-228600">
              <a:buFont typeface="Arial" panose="020B0604020202020204" pitchFamily="34" charset="0"/>
              <a:buChar char="•"/>
            </a:pPr>
            <a:r>
              <a:rPr lang="en-US" sz="2800" dirty="0"/>
              <a:t>RFID module</a:t>
            </a:r>
          </a:p>
          <a:p>
            <a:pPr indent="-228600">
              <a:buFont typeface="Arial" panose="020B0604020202020204" pitchFamily="34" charset="0"/>
              <a:buChar char="•"/>
            </a:pPr>
            <a:r>
              <a:rPr lang="en-US" sz="2800" dirty="0"/>
              <a:t>Solenoid </a:t>
            </a:r>
          </a:p>
          <a:p>
            <a:pPr indent="-228600">
              <a:buFont typeface="Arial" panose="020B0604020202020204" pitchFamily="34" charset="0"/>
              <a:buChar char="•"/>
            </a:pPr>
            <a:endParaRPr lang="en-US" sz="2800" dirty="0"/>
          </a:p>
          <a:p>
            <a:pPr indent="-228600">
              <a:buFont typeface="Arial" panose="020B0604020202020204" pitchFamily="34" charset="0"/>
              <a:buChar char="•"/>
            </a:pPr>
            <a:endParaRPr lang="en-US" sz="2000" dirty="0"/>
          </a:p>
        </p:txBody>
      </p:sp>
      <p:pic>
        <p:nvPicPr>
          <p:cNvPr id="6" name="Picture Placeholder 5">
            <a:extLst>
              <a:ext uri="{FF2B5EF4-FFF2-40B4-BE49-F238E27FC236}">
                <a16:creationId xmlns:a16="http://schemas.microsoft.com/office/drawing/2014/main" id="{8621F5E9-7EB6-479D-8D87-9DF3FDB0C50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288" r="10412"/>
          <a:stretch/>
        </p:blipFill>
        <p:spPr>
          <a:xfrm rot="5400000">
            <a:off x="5712305" y="378306"/>
            <a:ext cx="6858000" cy="6101387"/>
          </a:xfrm>
          <a:prstGeom prst="rect">
            <a:avLst/>
          </a:prstGeom>
          <a:effectLst/>
        </p:spPr>
      </p:pic>
    </p:spTree>
    <p:extLst>
      <p:ext uri="{BB962C8B-B14F-4D97-AF65-F5344CB8AC3E}">
        <p14:creationId xmlns:p14="http://schemas.microsoft.com/office/powerpoint/2010/main" val="247415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A615-491F-40BD-9F29-A37404E59ED3}"/>
              </a:ext>
            </a:extLst>
          </p:cNvPr>
          <p:cNvSpPr>
            <a:spLocks noGrp="1"/>
          </p:cNvSpPr>
          <p:nvPr>
            <p:ph type="title"/>
          </p:nvPr>
        </p:nvSpPr>
        <p:spPr>
          <a:xfrm>
            <a:off x="838200" y="365125"/>
            <a:ext cx="10515600" cy="644525"/>
          </a:xfrm>
        </p:spPr>
        <p:txBody>
          <a:bodyPr>
            <a:normAutofit fontScale="90000"/>
          </a:bodyPr>
          <a:lstStyle/>
          <a:p>
            <a:pPr algn="ctr"/>
            <a:r>
              <a:rPr lang="en-US" dirty="0"/>
              <a:t>Project Schematics</a:t>
            </a:r>
          </a:p>
        </p:txBody>
      </p:sp>
      <p:pic>
        <p:nvPicPr>
          <p:cNvPr id="4" name="Content Placeholder 3">
            <a:extLst>
              <a:ext uri="{FF2B5EF4-FFF2-40B4-BE49-F238E27FC236}">
                <a16:creationId xmlns:a16="http://schemas.microsoft.com/office/drawing/2014/main" id="{EDB1389B-664C-460A-A310-BAE6607E6207}"/>
              </a:ext>
            </a:extLst>
          </p:cNvPr>
          <p:cNvPicPr>
            <a:picLocks noGrp="1" noChangeAspect="1"/>
          </p:cNvPicPr>
          <p:nvPr>
            <p:ph idx="1"/>
          </p:nvPr>
        </p:nvPicPr>
        <p:blipFill>
          <a:blip r:embed="rId2"/>
          <a:stretch>
            <a:fillRect/>
          </a:stretch>
        </p:blipFill>
        <p:spPr>
          <a:xfrm>
            <a:off x="2936303" y="1825625"/>
            <a:ext cx="6319394" cy="4351338"/>
          </a:xfrm>
          <a:prstGeom prst="rect">
            <a:avLst/>
          </a:prstGeom>
        </p:spPr>
      </p:pic>
    </p:spTree>
    <p:extLst>
      <p:ext uri="{BB962C8B-B14F-4D97-AF65-F5344CB8AC3E}">
        <p14:creationId xmlns:p14="http://schemas.microsoft.com/office/powerpoint/2010/main" val="179243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3264-0BBF-4D96-9337-1DC364EAF3FD}"/>
              </a:ext>
            </a:extLst>
          </p:cNvPr>
          <p:cNvSpPr>
            <a:spLocks noGrp="1"/>
          </p:cNvSpPr>
          <p:nvPr>
            <p:ph type="title"/>
          </p:nvPr>
        </p:nvSpPr>
        <p:spPr/>
        <p:txBody>
          <a:bodyPr/>
          <a:lstStyle/>
          <a:p>
            <a:pPr algn="ctr"/>
            <a:r>
              <a:rPr lang="en-US" dirty="0"/>
              <a:t>Measurements and Testing</a:t>
            </a:r>
          </a:p>
        </p:txBody>
      </p:sp>
      <p:sp>
        <p:nvSpPr>
          <p:cNvPr id="3" name="Text Placeholder 2">
            <a:extLst>
              <a:ext uri="{FF2B5EF4-FFF2-40B4-BE49-F238E27FC236}">
                <a16:creationId xmlns:a16="http://schemas.microsoft.com/office/drawing/2014/main" id="{2D57ED3A-BACB-422F-9DB3-A45B9D49FBE9}"/>
              </a:ext>
            </a:extLst>
          </p:cNvPr>
          <p:cNvSpPr>
            <a:spLocks noGrp="1"/>
          </p:cNvSpPr>
          <p:nvPr>
            <p:ph type="body" idx="1"/>
          </p:nvPr>
        </p:nvSpPr>
        <p:spPr/>
        <p:txBody>
          <a:bodyPr/>
          <a:lstStyle/>
          <a:p>
            <a:pPr algn="ctr"/>
            <a:r>
              <a:rPr lang="en-US" dirty="0"/>
              <a:t>Readings taking from one IR proximity sensor</a:t>
            </a:r>
          </a:p>
        </p:txBody>
      </p:sp>
      <p:pic>
        <p:nvPicPr>
          <p:cNvPr id="7" name="Content Placeholder 6">
            <a:extLst>
              <a:ext uri="{FF2B5EF4-FFF2-40B4-BE49-F238E27FC236}">
                <a16:creationId xmlns:a16="http://schemas.microsoft.com/office/drawing/2014/main" id="{C94A5D1B-F17F-45EF-813D-E5DD69734E1E}"/>
              </a:ext>
            </a:extLst>
          </p:cNvPr>
          <p:cNvPicPr>
            <a:picLocks noGrp="1" noChangeAspect="1"/>
          </p:cNvPicPr>
          <p:nvPr>
            <p:ph sz="half" idx="2"/>
          </p:nvPr>
        </p:nvPicPr>
        <p:blipFill>
          <a:blip r:embed="rId2"/>
          <a:stretch>
            <a:fillRect/>
          </a:stretch>
        </p:blipFill>
        <p:spPr>
          <a:xfrm>
            <a:off x="2911877" y="2505075"/>
            <a:ext cx="914710" cy="3684588"/>
          </a:xfrm>
          <a:prstGeom prst="rect">
            <a:avLst/>
          </a:prstGeom>
        </p:spPr>
      </p:pic>
      <p:sp>
        <p:nvSpPr>
          <p:cNvPr id="5" name="Text Placeholder 4">
            <a:extLst>
              <a:ext uri="{FF2B5EF4-FFF2-40B4-BE49-F238E27FC236}">
                <a16:creationId xmlns:a16="http://schemas.microsoft.com/office/drawing/2014/main" id="{CA1CE57C-B525-4298-B614-A6D9B2F1A8E1}"/>
              </a:ext>
            </a:extLst>
          </p:cNvPr>
          <p:cNvSpPr>
            <a:spLocks noGrp="1"/>
          </p:cNvSpPr>
          <p:nvPr>
            <p:ph type="body" sz="quarter" idx="3"/>
          </p:nvPr>
        </p:nvSpPr>
        <p:spPr/>
        <p:txBody>
          <a:bodyPr/>
          <a:lstStyle/>
          <a:p>
            <a:pPr algn="ctr"/>
            <a:r>
              <a:rPr lang="en-US" dirty="0"/>
              <a:t>Readings taking from the RFID module interacting with 2 different tags</a:t>
            </a:r>
          </a:p>
        </p:txBody>
      </p:sp>
      <p:pic>
        <p:nvPicPr>
          <p:cNvPr id="8" name="Content Placeholder 7">
            <a:extLst>
              <a:ext uri="{FF2B5EF4-FFF2-40B4-BE49-F238E27FC236}">
                <a16:creationId xmlns:a16="http://schemas.microsoft.com/office/drawing/2014/main" id="{BA4ABE2E-7321-4800-B87F-D2E4B873065C}"/>
              </a:ext>
            </a:extLst>
          </p:cNvPr>
          <p:cNvPicPr>
            <a:picLocks noGrp="1" noChangeAspect="1"/>
          </p:cNvPicPr>
          <p:nvPr>
            <p:ph sz="quarter" idx="4"/>
          </p:nvPr>
        </p:nvPicPr>
        <p:blipFill>
          <a:blip r:embed="rId3"/>
          <a:stretch>
            <a:fillRect/>
          </a:stretch>
        </p:blipFill>
        <p:spPr>
          <a:xfrm>
            <a:off x="7044531" y="2704306"/>
            <a:ext cx="3438525" cy="3286125"/>
          </a:xfrm>
          <a:prstGeom prst="rect">
            <a:avLst/>
          </a:prstGeom>
        </p:spPr>
      </p:pic>
    </p:spTree>
    <p:extLst>
      <p:ext uri="{BB962C8B-B14F-4D97-AF65-F5344CB8AC3E}">
        <p14:creationId xmlns:p14="http://schemas.microsoft.com/office/powerpoint/2010/main" val="277536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E419-2E1C-4031-95CB-6AF87DF73D8F}"/>
              </a:ext>
            </a:extLst>
          </p:cNvPr>
          <p:cNvSpPr>
            <a:spLocks noGrp="1"/>
          </p:cNvSpPr>
          <p:nvPr>
            <p:ph type="title"/>
          </p:nvPr>
        </p:nvSpPr>
        <p:spPr/>
        <p:txBody>
          <a:bodyPr/>
          <a:lstStyle/>
          <a:p>
            <a:pPr algn="ctr"/>
            <a:r>
              <a:rPr lang="en-US" dirty="0"/>
              <a:t>Specifications</a:t>
            </a:r>
          </a:p>
        </p:txBody>
      </p:sp>
      <p:sp>
        <p:nvSpPr>
          <p:cNvPr id="3" name="Content Placeholder 2">
            <a:extLst>
              <a:ext uri="{FF2B5EF4-FFF2-40B4-BE49-F238E27FC236}">
                <a16:creationId xmlns:a16="http://schemas.microsoft.com/office/drawing/2014/main" id="{7936FFF0-A0A5-4A17-97FC-12D205FEAA40}"/>
              </a:ext>
            </a:extLst>
          </p:cNvPr>
          <p:cNvSpPr>
            <a:spLocks noGrp="1"/>
          </p:cNvSpPr>
          <p:nvPr>
            <p:ph idx="1"/>
          </p:nvPr>
        </p:nvSpPr>
        <p:spPr>
          <a:xfrm>
            <a:off x="838200" y="2654423"/>
            <a:ext cx="10515600" cy="3522540"/>
          </a:xfrm>
        </p:spPr>
        <p:txBody>
          <a:bodyPr>
            <a:normAutofit/>
          </a:bodyPr>
          <a:lstStyle/>
          <a:p>
            <a:pPr algn="just"/>
            <a:r>
              <a:rPr lang="en-US" dirty="0"/>
              <a:t>The range of the RFID antenna is approximately 10 mm, but we planned to increase the range by using </a:t>
            </a:r>
            <a:r>
              <a:rPr lang="en-US"/>
              <a:t>an external antenna</a:t>
            </a:r>
            <a:r>
              <a:rPr lang="en-US" dirty="0"/>
              <a:t>.</a:t>
            </a:r>
          </a:p>
          <a:p>
            <a:pPr algn="just"/>
            <a:r>
              <a:rPr lang="en-US" dirty="0"/>
              <a:t>The range of the IR proximity sensors are about 1-2 inches.</a:t>
            </a:r>
          </a:p>
          <a:p>
            <a:pPr algn="just"/>
            <a:r>
              <a:rPr lang="en-US" dirty="0"/>
              <a:t>We will be using a 9V battery to power up the Arduino and a 12V power supply to power the solenoids. </a:t>
            </a:r>
          </a:p>
        </p:txBody>
      </p:sp>
    </p:spTree>
    <p:extLst>
      <p:ext uri="{BB962C8B-B14F-4D97-AF65-F5344CB8AC3E}">
        <p14:creationId xmlns:p14="http://schemas.microsoft.com/office/powerpoint/2010/main" val="2226773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DB6A-1002-4C4B-82B0-D43414F3E4EE}"/>
              </a:ext>
            </a:extLst>
          </p:cNvPr>
          <p:cNvSpPr>
            <a:spLocks noGrp="1"/>
          </p:cNvSpPr>
          <p:nvPr>
            <p:ph type="title"/>
          </p:nvPr>
        </p:nvSpPr>
        <p:spPr/>
        <p:txBody>
          <a:bodyPr/>
          <a:lstStyle/>
          <a:p>
            <a:pPr algn="ctr"/>
            <a:r>
              <a:rPr lang="en-US" dirty="0"/>
              <a:t>Budgets</a:t>
            </a:r>
          </a:p>
        </p:txBody>
      </p:sp>
      <p:graphicFrame>
        <p:nvGraphicFramePr>
          <p:cNvPr id="4" name="Content Placeholder 3">
            <a:extLst>
              <a:ext uri="{FF2B5EF4-FFF2-40B4-BE49-F238E27FC236}">
                <a16:creationId xmlns:a16="http://schemas.microsoft.com/office/drawing/2014/main" id="{6F9E1A30-025F-4E6D-8564-F46892D5CD67}"/>
              </a:ext>
            </a:extLst>
          </p:cNvPr>
          <p:cNvGraphicFramePr>
            <a:graphicFrameLocks noGrp="1"/>
          </p:cNvGraphicFramePr>
          <p:nvPr>
            <p:ph idx="1"/>
            <p:extLst>
              <p:ext uri="{D42A27DB-BD31-4B8C-83A1-F6EECF244321}">
                <p14:modId xmlns:p14="http://schemas.microsoft.com/office/powerpoint/2010/main" val="3421463496"/>
              </p:ext>
            </p:extLst>
          </p:nvPr>
        </p:nvGraphicFramePr>
        <p:xfrm>
          <a:off x="3342774" y="1793290"/>
          <a:ext cx="5506451" cy="5052885"/>
        </p:xfrm>
        <a:graphic>
          <a:graphicData uri="http://schemas.openxmlformats.org/drawingml/2006/table">
            <a:tbl>
              <a:tblPr firstRow="1" firstCol="1" bandRow="1">
                <a:tableStyleId>{5C22544A-7EE6-4342-B048-85BDC9FD1C3A}</a:tableStyleId>
              </a:tblPr>
              <a:tblGrid>
                <a:gridCol w="3613314">
                  <a:extLst>
                    <a:ext uri="{9D8B030D-6E8A-4147-A177-3AD203B41FA5}">
                      <a16:colId xmlns:a16="http://schemas.microsoft.com/office/drawing/2014/main" val="1010625272"/>
                    </a:ext>
                  </a:extLst>
                </a:gridCol>
                <a:gridCol w="794200">
                  <a:extLst>
                    <a:ext uri="{9D8B030D-6E8A-4147-A177-3AD203B41FA5}">
                      <a16:colId xmlns:a16="http://schemas.microsoft.com/office/drawing/2014/main" val="354722063"/>
                    </a:ext>
                  </a:extLst>
                </a:gridCol>
                <a:gridCol w="1098937">
                  <a:extLst>
                    <a:ext uri="{9D8B030D-6E8A-4147-A177-3AD203B41FA5}">
                      <a16:colId xmlns:a16="http://schemas.microsoft.com/office/drawing/2014/main" val="2657276716"/>
                    </a:ext>
                  </a:extLst>
                </a:gridCol>
              </a:tblGrid>
              <a:tr h="336859">
                <a:tc>
                  <a:txBody>
                    <a:bodyPr/>
                    <a:lstStyle/>
                    <a:p>
                      <a:pPr marL="0" marR="0" algn="ctr">
                        <a:lnSpc>
                          <a:spcPct val="107000"/>
                        </a:lnSpc>
                        <a:spcBef>
                          <a:spcPts val="0"/>
                        </a:spcBef>
                        <a:spcAft>
                          <a:spcPts val="0"/>
                        </a:spcAft>
                        <a:tabLst>
                          <a:tab pos="5403850" algn="r"/>
                        </a:tabLst>
                      </a:pPr>
                      <a:r>
                        <a:rPr lang="en-US" sz="1400" dirty="0">
                          <a:effectLst/>
                        </a:rPr>
                        <a:t>Component</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Qty</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Price</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3060858402"/>
                  </a:ext>
                </a:extLst>
              </a:tr>
              <a:tr h="336859">
                <a:tc>
                  <a:txBody>
                    <a:bodyPr/>
                    <a:lstStyle/>
                    <a:p>
                      <a:pPr marL="0" marR="0" algn="ctr">
                        <a:lnSpc>
                          <a:spcPct val="107000"/>
                        </a:lnSpc>
                        <a:spcBef>
                          <a:spcPts val="0"/>
                        </a:spcBef>
                        <a:spcAft>
                          <a:spcPts val="0"/>
                        </a:spcAft>
                        <a:tabLst>
                          <a:tab pos="5403850" algn="r"/>
                        </a:tabLst>
                      </a:pPr>
                      <a:r>
                        <a:rPr lang="en-US" sz="1400" dirty="0">
                          <a:effectLst/>
                        </a:rPr>
                        <a:t>Solenoid Lock</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2</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$24.10</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4175196284"/>
                  </a:ext>
                </a:extLst>
              </a:tr>
              <a:tr h="336859">
                <a:tc>
                  <a:txBody>
                    <a:bodyPr/>
                    <a:lstStyle/>
                    <a:p>
                      <a:pPr marL="0" marR="0" algn="ctr">
                        <a:lnSpc>
                          <a:spcPct val="107000"/>
                        </a:lnSpc>
                        <a:spcBef>
                          <a:spcPts val="0"/>
                        </a:spcBef>
                        <a:spcAft>
                          <a:spcPts val="0"/>
                        </a:spcAft>
                        <a:tabLst>
                          <a:tab pos="5403850" algn="r"/>
                        </a:tabLst>
                      </a:pPr>
                      <a:r>
                        <a:rPr lang="en-US" sz="1400" dirty="0">
                          <a:effectLst/>
                        </a:rPr>
                        <a:t>Proximity sensor</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3</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$38.97</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2405278967"/>
                  </a:ext>
                </a:extLst>
              </a:tr>
              <a:tr h="336859">
                <a:tc>
                  <a:txBody>
                    <a:bodyPr/>
                    <a:lstStyle/>
                    <a:p>
                      <a:pPr marL="0" marR="0" algn="ctr">
                        <a:lnSpc>
                          <a:spcPct val="107000"/>
                        </a:lnSpc>
                        <a:spcBef>
                          <a:spcPts val="0"/>
                        </a:spcBef>
                        <a:spcAft>
                          <a:spcPts val="0"/>
                        </a:spcAft>
                        <a:tabLst>
                          <a:tab pos="5403850" algn="r"/>
                        </a:tabLst>
                      </a:pPr>
                      <a:r>
                        <a:rPr lang="en-US" sz="1400">
                          <a:effectLst/>
                        </a:rPr>
                        <a:t>Arduino UNO</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1</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$28.00</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1413766473"/>
                  </a:ext>
                </a:extLst>
              </a:tr>
              <a:tr h="336859">
                <a:tc>
                  <a:txBody>
                    <a:bodyPr/>
                    <a:lstStyle/>
                    <a:p>
                      <a:pPr marL="0" marR="0" algn="ctr">
                        <a:lnSpc>
                          <a:spcPct val="107000"/>
                        </a:lnSpc>
                        <a:spcBef>
                          <a:spcPts val="0"/>
                        </a:spcBef>
                        <a:spcAft>
                          <a:spcPts val="0"/>
                        </a:spcAft>
                        <a:tabLst>
                          <a:tab pos="5403850" algn="r"/>
                        </a:tabLst>
                      </a:pPr>
                      <a:r>
                        <a:rPr lang="en-US" sz="1400">
                          <a:effectLst/>
                        </a:rPr>
                        <a:t>Plexiglass</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1</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$52.00</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3913677859"/>
                  </a:ext>
                </a:extLst>
              </a:tr>
              <a:tr h="336859">
                <a:tc>
                  <a:txBody>
                    <a:bodyPr/>
                    <a:lstStyle/>
                    <a:p>
                      <a:pPr marL="0" marR="0" algn="ctr">
                        <a:lnSpc>
                          <a:spcPct val="107000"/>
                        </a:lnSpc>
                        <a:spcBef>
                          <a:spcPts val="0"/>
                        </a:spcBef>
                        <a:spcAft>
                          <a:spcPts val="0"/>
                        </a:spcAft>
                        <a:tabLst>
                          <a:tab pos="5403850" algn="r"/>
                        </a:tabLst>
                      </a:pPr>
                      <a:r>
                        <a:rPr lang="en-US" sz="1400">
                          <a:effectLst/>
                        </a:rPr>
                        <a:t>RFID tag and reader (module)</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1</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$6.99</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2311016689"/>
                  </a:ext>
                </a:extLst>
              </a:tr>
              <a:tr h="336859">
                <a:tc>
                  <a:txBody>
                    <a:bodyPr/>
                    <a:lstStyle/>
                    <a:p>
                      <a:pPr marL="0" marR="0" algn="ctr">
                        <a:lnSpc>
                          <a:spcPct val="107000"/>
                        </a:lnSpc>
                        <a:spcBef>
                          <a:spcPts val="0"/>
                        </a:spcBef>
                        <a:spcAft>
                          <a:spcPts val="0"/>
                        </a:spcAft>
                        <a:tabLst>
                          <a:tab pos="5403850" algn="r"/>
                        </a:tabLst>
                      </a:pPr>
                      <a:r>
                        <a:rPr lang="en-US" sz="1400" dirty="0">
                          <a:effectLst/>
                        </a:rPr>
                        <a:t>Resistors (200kΩ, 220Ω, 330Ω)</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6</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$1.00</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3877781292"/>
                  </a:ext>
                </a:extLst>
              </a:tr>
              <a:tr h="336859">
                <a:tc>
                  <a:txBody>
                    <a:bodyPr/>
                    <a:lstStyle/>
                    <a:p>
                      <a:pPr marL="0" marR="0" algn="ctr">
                        <a:lnSpc>
                          <a:spcPct val="107000"/>
                        </a:lnSpc>
                        <a:spcBef>
                          <a:spcPts val="0"/>
                        </a:spcBef>
                        <a:spcAft>
                          <a:spcPts val="0"/>
                        </a:spcAft>
                        <a:tabLst>
                          <a:tab pos="5403850" algn="r"/>
                        </a:tabLst>
                      </a:pPr>
                      <a:r>
                        <a:rPr lang="en-US" sz="1400">
                          <a:effectLst/>
                        </a:rPr>
                        <a:t>Diode</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2</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$0.50</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3504073479"/>
                  </a:ext>
                </a:extLst>
              </a:tr>
              <a:tr h="336859">
                <a:tc>
                  <a:txBody>
                    <a:bodyPr/>
                    <a:lstStyle/>
                    <a:p>
                      <a:pPr marL="0" marR="0" algn="ctr">
                        <a:lnSpc>
                          <a:spcPct val="107000"/>
                        </a:lnSpc>
                        <a:spcBef>
                          <a:spcPts val="0"/>
                        </a:spcBef>
                        <a:spcAft>
                          <a:spcPts val="0"/>
                        </a:spcAft>
                        <a:tabLst>
                          <a:tab pos="5403850" algn="r"/>
                        </a:tabLst>
                      </a:pPr>
                      <a:r>
                        <a:rPr lang="en-US" sz="1400">
                          <a:effectLst/>
                        </a:rPr>
                        <a:t>Darlington Transistor</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dirty="0">
                          <a:effectLst/>
                        </a:rPr>
                        <a:t>2</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$7.49</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4104175910"/>
                  </a:ext>
                </a:extLst>
              </a:tr>
              <a:tr h="336859">
                <a:tc>
                  <a:txBody>
                    <a:bodyPr/>
                    <a:lstStyle/>
                    <a:p>
                      <a:pPr marL="0" marR="0" algn="ctr">
                        <a:lnSpc>
                          <a:spcPct val="107000"/>
                        </a:lnSpc>
                        <a:spcBef>
                          <a:spcPts val="0"/>
                        </a:spcBef>
                        <a:spcAft>
                          <a:spcPts val="0"/>
                        </a:spcAft>
                        <a:tabLst>
                          <a:tab pos="5403850" algn="r"/>
                        </a:tabLst>
                      </a:pPr>
                      <a:r>
                        <a:rPr lang="en-US" sz="1400" dirty="0" err="1">
                          <a:effectLst/>
                        </a:rPr>
                        <a:t>HiLetgo</a:t>
                      </a:r>
                      <a:r>
                        <a:rPr lang="en-US" sz="1400" dirty="0">
                          <a:effectLst/>
                        </a:rPr>
                        <a:t> Wi-Fi Module</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1</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dirty="0">
                          <a:effectLst/>
                        </a:rPr>
                        <a:t>$8.39</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3728111527"/>
                  </a:ext>
                </a:extLst>
              </a:tr>
              <a:tr h="336859">
                <a:tc>
                  <a:txBody>
                    <a:bodyPr/>
                    <a:lstStyle/>
                    <a:p>
                      <a:pPr marL="0" marR="0" algn="ctr">
                        <a:lnSpc>
                          <a:spcPct val="107000"/>
                        </a:lnSpc>
                        <a:spcBef>
                          <a:spcPts val="0"/>
                        </a:spcBef>
                        <a:spcAft>
                          <a:spcPts val="0"/>
                        </a:spcAft>
                        <a:tabLst>
                          <a:tab pos="5403850" algn="r"/>
                        </a:tabLst>
                      </a:pPr>
                      <a:r>
                        <a:rPr lang="en-US" sz="1400">
                          <a:effectLst/>
                        </a:rPr>
                        <a:t>Wired Door Sensor</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1</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$5.66</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2105944130"/>
                  </a:ext>
                </a:extLst>
              </a:tr>
              <a:tr h="336859">
                <a:tc>
                  <a:txBody>
                    <a:bodyPr/>
                    <a:lstStyle/>
                    <a:p>
                      <a:pPr marL="0" marR="0" algn="ctr">
                        <a:lnSpc>
                          <a:spcPct val="107000"/>
                        </a:lnSpc>
                        <a:spcBef>
                          <a:spcPts val="0"/>
                        </a:spcBef>
                        <a:spcAft>
                          <a:spcPts val="0"/>
                        </a:spcAft>
                        <a:tabLst>
                          <a:tab pos="5403850" algn="r"/>
                        </a:tabLst>
                      </a:pPr>
                      <a:r>
                        <a:rPr lang="en-US" sz="1400">
                          <a:effectLst/>
                        </a:rPr>
                        <a:t>12V Power Supply</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1</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$33.31</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705086718"/>
                  </a:ext>
                </a:extLst>
              </a:tr>
              <a:tr h="336859">
                <a:tc>
                  <a:txBody>
                    <a:bodyPr/>
                    <a:lstStyle/>
                    <a:p>
                      <a:pPr marL="0" marR="0" algn="ctr">
                        <a:lnSpc>
                          <a:spcPct val="107000"/>
                        </a:lnSpc>
                        <a:spcBef>
                          <a:spcPts val="0"/>
                        </a:spcBef>
                        <a:spcAft>
                          <a:spcPts val="0"/>
                        </a:spcAft>
                        <a:tabLst>
                          <a:tab pos="5403850" algn="r"/>
                        </a:tabLst>
                      </a:pPr>
                      <a:r>
                        <a:rPr lang="en-US" sz="1400">
                          <a:effectLst/>
                        </a:rPr>
                        <a:t>9V Power Supply</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1</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dirty="0">
                          <a:effectLst/>
                        </a:rPr>
                        <a:t>$12.99</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1134135987"/>
                  </a:ext>
                </a:extLst>
              </a:tr>
              <a:tr h="336859">
                <a:tc>
                  <a:txBody>
                    <a:bodyPr/>
                    <a:lstStyle/>
                    <a:p>
                      <a:pPr marL="0" marR="0" algn="ctr">
                        <a:lnSpc>
                          <a:spcPct val="107000"/>
                        </a:lnSpc>
                        <a:spcBef>
                          <a:spcPts val="0"/>
                        </a:spcBef>
                        <a:spcAft>
                          <a:spcPts val="0"/>
                        </a:spcAft>
                        <a:tabLst>
                          <a:tab pos="5403850" algn="r"/>
                        </a:tabLst>
                      </a:pPr>
                      <a:r>
                        <a:rPr lang="en-US" sz="1400">
                          <a:effectLst/>
                        </a:rPr>
                        <a:t>Wood</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1</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$5</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3344125009"/>
                  </a:ext>
                </a:extLst>
              </a:tr>
              <a:tr h="336859">
                <a:tc>
                  <a:txBody>
                    <a:bodyPr/>
                    <a:lstStyle/>
                    <a:p>
                      <a:pPr marL="0" marR="0" algn="ctr">
                        <a:lnSpc>
                          <a:spcPct val="107000"/>
                        </a:lnSpc>
                        <a:spcBef>
                          <a:spcPts val="0"/>
                        </a:spcBef>
                        <a:spcAft>
                          <a:spcPts val="0"/>
                        </a:spcAft>
                        <a:tabLst>
                          <a:tab pos="5403850" algn="r"/>
                        </a:tabLst>
                      </a:pPr>
                      <a:r>
                        <a:rPr lang="en-US" sz="1400">
                          <a:effectLst/>
                        </a:rPr>
                        <a:t>Total Cost</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a:effectLst/>
                        </a:rPr>
                        <a:t> </a:t>
                      </a:r>
                      <a:endParaRPr lang="en-US"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tc>
                  <a:txBody>
                    <a:bodyPr/>
                    <a:lstStyle/>
                    <a:p>
                      <a:pPr marL="0" marR="0" algn="ctr">
                        <a:lnSpc>
                          <a:spcPct val="107000"/>
                        </a:lnSpc>
                        <a:spcBef>
                          <a:spcPts val="0"/>
                        </a:spcBef>
                        <a:spcAft>
                          <a:spcPts val="0"/>
                        </a:spcAft>
                        <a:tabLst>
                          <a:tab pos="5403850" algn="r"/>
                        </a:tabLst>
                      </a:pPr>
                      <a:r>
                        <a:rPr lang="en-US" sz="1400" dirty="0">
                          <a:effectLst/>
                        </a:rPr>
                        <a:t>$224.40</a:t>
                      </a:r>
                      <a:endParaRPr lang="en-US"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30" marR="58830" marT="58830" marB="58830"/>
                </a:tc>
                <a:extLst>
                  <a:ext uri="{0D108BD9-81ED-4DB2-BD59-A6C34878D82A}">
                    <a16:rowId xmlns:a16="http://schemas.microsoft.com/office/drawing/2014/main" val="3929375986"/>
                  </a:ext>
                </a:extLst>
              </a:tr>
            </a:tbl>
          </a:graphicData>
        </a:graphic>
      </p:graphicFrame>
    </p:spTree>
    <p:extLst>
      <p:ext uri="{BB962C8B-B14F-4D97-AF65-F5344CB8AC3E}">
        <p14:creationId xmlns:p14="http://schemas.microsoft.com/office/powerpoint/2010/main" val="3634242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794</Words>
  <Application>Microsoft Office PowerPoint</Application>
  <PresentationFormat>Widescreen</PresentationFormat>
  <Paragraphs>101</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Wingdings</vt:lpstr>
      <vt:lpstr>Office Theme</vt:lpstr>
      <vt:lpstr>Radio-Frequency Identification Operating Pet Doors  </vt:lpstr>
      <vt:lpstr>Project Objective:  The major goal of our project is to provide comfort and safety for pets, pet owners and the home alike. This is accomplished by opening the door only for the specific pet whenever it is within a certain range away from the door. It also prevents other animals from entering the house and causing harm to the pets or the owner through diseases that can be the transmitted or damaging the properties within the house.  Project Significance:  This project is important because it helps pets feel less uncomfortable when they are home alone when the owner is at work or not around. Exercise is very useful and important for the growth and development of a pet, but most pets don’t get enough exercise because they are indoors all day.  Project Novelty:  Due to the fact that we are using Radio Frequency communication which isn’t available on the market and also the ability to send notifications to users whenever the door open, our project is more unique to the ones on the market at the moment.  </vt:lpstr>
      <vt:lpstr>Approach </vt:lpstr>
      <vt:lpstr>Picture of the inner part of the door with components attached</vt:lpstr>
      <vt:lpstr>Picture of the outer part of the door with components attached</vt:lpstr>
      <vt:lpstr>Project Schematics</vt:lpstr>
      <vt:lpstr>Measurements and Testing</vt:lpstr>
      <vt:lpstr>Specifications</vt:lpstr>
      <vt:lpstr>Budgets</vt:lpstr>
      <vt:lpstr>Learning Experience and Obstacles </vt:lpstr>
      <vt:lpstr>Future Potential</vt:lpstr>
      <vt:lpstr>References</vt:lpstr>
      <vt:lpstr>Acknowedegments</vt:lpstr>
      <vt:lpstr>Demonstration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Radio-Frequency Identification Operating Pet Doors  </dc:title>
  <dc:creator>David Ifesanya</dc:creator>
  <cp:lastModifiedBy>David Ifesanya</cp:lastModifiedBy>
  <cp:revision>12</cp:revision>
  <dcterms:created xsi:type="dcterms:W3CDTF">2018-11-28T01:33:46Z</dcterms:created>
  <dcterms:modified xsi:type="dcterms:W3CDTF">2018-11-29T19:04:06Z</dcterms:modified>
</cp:coreProperties>
</file>